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BE8F6B-6A5D-4813-844B-0B185F4F43A8}">
  <a:tblStyle styleId="{E4BE8F6B-6A5D-4813-844B-0B185F4F43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Mono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3.xml"/><Relationship Id="rId74" Type="http://schemas.openxmlformats.org/officeDocument/2006/relationships/font" Target="fonts/RobotoMono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f8688114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f8688114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f8688114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f868811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f8688114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f8688114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f868811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f868811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f8688114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f8688114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f8688114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f8688114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f8688114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f8688114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f8688114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f8688114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f8688114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f8688114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8688114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f868811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3bd782f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3bd782f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f8688114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f8688114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f8688114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f8688114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f8688114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f8688114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fb4f34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fb4f34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fb4f345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fb4f345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fb4f345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fb4f345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fb4f345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fb4f345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fb4f345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fb4f345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fc5f24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fc5f24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fc5f240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fc5f240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fc5f240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fc5f240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f8688114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f8688114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fc5f240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fc5f240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fc5f240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fc5f240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fc5f240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fc5f240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fc5f240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fc5f240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fc5f240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fc5f240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fc5f2402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fc5f2402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fc5f240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fc5f240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fc5f240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fc5f240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fc5f2402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fc5f2402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fc5f2402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fc5f2402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f868811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f868811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fc5f2402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fc5f2402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fc5f2402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fc5f2402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fc5f2402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fc5f2402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09cba5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09cba5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09cba5b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609cba5b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09cba5b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09cba5b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609cba5b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609cba5b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fa3f7ba9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2fa3f7ba9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fa3f7ba9b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fa3f7ba9b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fa3f7ba9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fa3f7ba9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f8688114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f8688114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2fa3f7ba9b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2fa3f7ba9b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fa3f7ba9b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fa3f7ba9b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fa3f7ba9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2fa3f7ba9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2fa3f7ba9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2fa3f7ba9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fa3f7ba9b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fa3f7ba9b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fa3f7ba9b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2fa3f7ba9b_5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fa3f7ba9b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2fa3f7ba9b_5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fa3f7ba9b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2fa3f7ba9b_5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2fa3f7ba9b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2fa3f7ba9b_5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fa3f7ba9b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2fa3f7ba9b_5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f8688114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f8688114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fa3f7ba9b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2fa3f7ba9b_5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fa3f7ba9b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2fa3f7ba9b_5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2fa3f7ba9b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32fa3f7ba9b_5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fa3f7ba9b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2fa3f7ba9b_5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fa3f7ba9b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32fa3f7ba9b_5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2fa3f7ba9b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32fa3f7ba9b_5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3901ec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3901ec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f8688114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f8688114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f8688114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f8688114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1217906" y="6587691"/>
            <a:ext cx="313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2022 © Braintio ltd </a:t>
            </a:r>
            <a:r>
              <a:rPr b="0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Confidential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691706" y="4841416"/>
            <a:ext cx="313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r>
              <a:rPr b="1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© Braintio ltd </a:t>
            </a:r>
            <a:r>
              <a:rPr b="0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Confidential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-scm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email@examp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ctrTitle"/>
          </p:nvPr>
        </p:nvSpPr>
        <p:spPr>
          <a:xfrm>
            <a:off x="354200" y="842925"/>
            <a:ext cx="8520600" cy="31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Git</a:t>
            </a:r>
            <a:endParaRPr>
              <a:solidFill>
                <a:schemeClr val="accent1"/>
              </a:solidFill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/>
        </p:nvSpPr>
        <p:spPr>
          <a:xfrm>
            <a:off x="311700" y="1143925"/>
            <a:ext cx="85206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כדי לאתחל git הרץ בתיקייה הנוכחית: git init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הפקודה Git add: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הפקודה git add מוסיפה שינוי בספריית העבודה לאזור ההיערכות. זה אומר ל-Git שאתה רוצה לכלול עדכונים לקובץ מסוים ב-commit הבא.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אתה יכול לכתוב שם של קובץ ספציפי או להחליט להוסיף את כל הקבצים שהשתנו באמצעות נקודה.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הפעל git add.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5" y="3932199"/>
            <a:ext cx="5480750" cy="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/>
        </p:nvSpPr>
        <p:spPr>
          <a:xfrm>
            <a:off x="311700" y="1143925"/>
            <a:ext cx="85206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commit: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הפקודה "commit" משמשת לשמירת השינויים שלך במאגר המקומי עם הערה.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3. הפעל את הפקודה: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git commit -m "first commit"</a:t>
            </a:r>
            <a:endParaRPr b="1" sz="165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אתה יכול להחליף את ה-commit הראשון בכל דבר.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79050"/>
            <a:ext cx="3137949" cy="208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/>
        </p:nvSpPr>
        <p:spPr>
          <a:xfrm>
            <a:off x="311700" y="1143925"/>
            <a:ext cx="85206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branch: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ענף מייצג קו פיתוח עצמאי.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ענפים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 מאפשרים לך לפתח תכונות, לתקן באגים או להתנסות בבטחה עם רעיונות חדשים באזור מצומצם של האפלקיציה שלך.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The git branch command lets you </a:t>
            </a:r>
            <a:r>
              <a:rPr lang="en-GB" sz="1650">
                <a:solidFill>
                  <a:srgbClr val="040C28"/>
                </a:solidFill>
              </a:rPr>
              <a:t>create, list, rename, and delete branches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4.   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To create a new branch run the command: </a:t>
            </a:r>
            <a:r>
              <a:rPr b="1" lang="en-GB" sz="145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git branch -M main</a:t>
            </a:r>
            <a:endParaRPr b="1" sz="145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* main - is the name of the branch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7" name="Google Shape;18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100" y="107625"/>
            <a:ext cx="2830875" cy="1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/>
        </p:nvSpPr>
        <p:spPr>
          <a:xfrm>
            <a:off x="311700" y="1143925"/>
            <a:ext cx="85206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remote: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הפקודה git remote מאפשרת לך ליצור, להציג ולמחוק חיבורים למאגרים אחרים.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5. הפעל את השורה הבאה כדי להתחבר למאגר שלך: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0"/>
            <a:ext cx="9144000" cy="15749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" name="Google Shape;195;p38"/>
          <p:cNvSpPr/>
          <p:nvPr/>
        </p:nvSpPr>
        <p:spPr>
          <a:xfrm>
            <a:off x="2578800" y="4686525"/>
            <a:ext cx="513300" cy="1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endParaRPr/>
          </a:p>
        </p:txBody>
      </p:sp>
      <p:cxnSp>
        <p:nvCxnSpPr>
          <p:cNvPr id="196" name="Google Shape;196;p38"/>
          <p:cNvCxnSpPr/>
          <p:nvPr/>
        </p:nvCxnSpPr>
        <p:spPr>
          <a:xfrm flipH="1">
            <a:off x="3184700" y="4197075"/>
            <a:ext cx="633900" cy="44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311700" y="1143925"/>
            <a:ext cx="85206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5.   </a:t>
            </a:r>
            <a:r>
              <a:rPr lang="en-GB" sz="1600" u="sng">
                <a:solidFill>
                  <a:schemeClr val="dk1"/>
                </a:solidFill>
              </a:rPr>
              <a:t>Git push: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הפקודה git push משמשת להעלאת תוכן מאגר מקומי למאגר מרוחק. דחיפה היא הדרך בה אתה מעביר התחייבויות מהמאגר המקומי שלך למאגר מרוחק.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כדי לדחוף הפעל את השורה הזו: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76200" marR="520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4292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git push -u origin main</a:t>
            </a:r>
            <a:endParaRPr b="1" sz="1650">
              <a:solidFill>
                <a:srgbClr val="24292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* main - is the name of the branch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311700" y="1143925"/>
            <a:ext cx="8520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מזל טוב! המאגר הראשון שלך מוכן ונדחף!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נסה לרענן את דף github, תראה את תיקיית הפרויקט שלך.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9" name="Google Shape;20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888" y="2149975"/>
            <a:ext cx="5384225" cy="2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/>
          <p:nvPr/>
        </p:nvSpPr>
        <p:spPr>
          <a:xfrm>
            <a:off x="2910950" y="2864650"/>
            <a:ext cx="261600" cy="1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0"/>
          <p:cNvSpPr/>
          <p:nvPr/>
        </p:nvSpPr>
        <p:spPr>
          <a:xfrm>
            <a:off x="1992226" y="2361447"/>
            <a:ext cx="261600" cy="1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/>
        </p:nvSpPr>
        <p:spPr>
          <a:xfrm>
            <a:off x="311700" y="1143925"/>
            <a:ext cx="85206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ב-Git, remote הוא הפניה למאגר שנמצא בשרת אחר, בדרך כלל באינטרנט.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מאגר מרוחק הוא עותק של המאגר שאתה עובד עליו, אך הוא מאוחסן בשרת אחר.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When you clone a repository, Git automatically creates a remote called "origin", which points to the original repository that you cloned.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Remote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/>
        </p:nvSpPr>
        <p:spPr>
          <a:xfrm>
            <a:off x="311700" y="1143925"/>
            <a:ext cx="8520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To push your code changes to a Git repository, follow these steps: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add</a:t>
            </a:r>
            <a:r>
              <a:rPr lang="en-GB" sz="1600">
                <a:solidFill>
                  <a:schemeClr val="dk1"/>
                </a:solidFill>
              </a:rPr>
              <a:t>" command to add the changes you want to commit to the staging area. If you want to commit all changes in the current directory, run the command: </a:t>
            </a:r>
            <a:r>
              <a:rPr b="1" lang="en-GB" sz="1600">
                <a:solidFill>
                  <a:schemeClr val="dk1"/>
                </a:solidFill>
              </a:rPr>
              <a:t>git add .</a:t>
            </a:r>
            <a:r>
              <a:rPr lang="en-GB" sz="1600">
                <a:solidFill>
                  <a:schemeClr val="dk1"/>
                </a:solidFill>
              </a:rPr>
              <a:t>  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commit</a:t>
            </a:r>
            <a:r>
              <a:rPr lang="en-GB" sz="1600">
                <a:solidFill>
                  <a:schemeClr val="dk1"/>
                </a:solidFill>
              </a:rPr>
              <a:t>" command to commit the changes you added to the staging area. For example, run the command: </a:t>
            </a:r>
            <a:r>
              <a:rPr b="1" lang="en-GB" sz="1600">
                <a:solidFill>
                  <a:schemeClr val="dk1"/>
                </a:solidFill>
              </a:rPr>
              <a:t>git commit -m “Commit message here"</a:t>
            </a:r>
            <a:r>
              <a:rPr lang="en-GB" sz="1600">
                <a:solidFill>
                  <a:schemeClr val="dk1"/>
                </a:solidFill>
              </a:rPr>
              <a:t> 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push</a:t>
            </a:r>
            <a:r>
              <a:rPr lang="en-GB" sz="1600">
                <a:solidFill>
                  <a:schemeClr val="dk1"/>
                </a:solidFill>
              </a:rPr>
              <a:t>" command to push your committed changes to the remote Git repository. For example, run the command: </a:t>
            </a:r>
            <a:r>
              <a:rPr b="1" lang="en-GB" sz="1600">
                <a:solidFill>
                  <a:schemeClr val="dk1"/>
                </a:solidFill>
              </a:rPr>
              <a:t>git push origin master</a:t>
            </a:r>
            <a:r>
              <a:rPr lang="en-GB" sz="1600">
                <a:solidFill>
                  <a:schemeClr val="dk1"/>
                </a:solidFill>
              </a:rPr>
              <a:t> to push your changes to the "master" branch of the "origin" remote.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4" name="Google Shape;2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Update code changes to a Git repository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/>
        </p:nvSpPr>
        <p:spPr>
          <a:xfrm>
            <a:off x="311700" y="1143925"/>
            <a:ext cx="8520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בצע כמה שינויים בקוד שלך ודחוף אותו.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התחייב עם ההודעה "התחייבות שנייה".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תרגול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33450"/>
            <a:ext cx="85206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 </a:t>
            </a:r>
            <a:endParaRPr/>
          </a:p>
        </p:txBody>
      </p:sp>
      <p:graphicFrame>
        <p:nvGraphicFramePr>
          <p:cNvPr id="236" name="Google Shape;236;p44"/>
          <p:cNvGraphicFramePr/>
          <p:nvPr/>
        </p:nvGraphicFramePr>
        <p:xfrm>
          <a:off x="311700" y="48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{E4BE8F6B-6A5D-4813-844B-0B185F4F43A8}</a:tableStyleId>
              </a:tblPr>
              <a:tblGrid>
                <a:gridCol w="2863400"/>
                <a:gridCol w="1510625"/>
                <a:gridCol w="2187025"/>
                <a:gridCol w="218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checkout -b &lt;branch name&gt;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Git checkout -b asaf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Create new branch named asaf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add .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commit -m”first commit asaf branch”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push origin asaf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code push to asaf branch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checkout main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80000"/>
                          </a:solidFill>
                        </a:rPr>
                        <a:t>Git pull origin main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merge asaf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add .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commit -am”merge asaf”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push origin main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311700" y="1143925"/>
            <a:ext cx="8520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Git היא מערכת בקרת גרסאות פופולרית.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מערכת בקרת גרסאות (VCS) היא תוכנה המסייעת למפתחי תוכנה לעבוד יחד ולשמור על היסטוריה מלאה של עבודתם.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הפונקציות של VCS -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מאפשר למפתחים לעבוד בו זמנית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אינו מאפשר החלפת השינויים אחד של השני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שומר על היסטוריה של כל גרסה - עקוב אחר שינויים בקוד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Git ו-GitHub הם דברים שונים.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What is Git?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0" y="2225475"/>
            <a:ext cx="2176050" cy="1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300" y="445025"/>
            <a:ext cx="854000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/>
        </p:nvSpPr>
        <p:spPr>
          <a:xfrm>
            <a:off x="311700" y="1143925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Git ignore הוא תכונה של Git המאפשרת לך לציין קבצים או ספריות שאתה רוצה ש-Git יתעלם מהם כאשר אתה מבצע שינויים במאגר.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כאשר אתה מוסיף קבצים או ספריות למאגר Git, Git עוקב אחר שינויים בקבצים ובספריות האלה כברירת מחדל.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עם זאת, עשויים להיות קבצים או ספריות שאינך רוצה לעקוב אחריהם או לכלול במאגר, כגון קבצים זמניים, קובצי יומן או חפצי בנייה.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.gitignore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82" y="3577421"/>
            <a:ext cx="2684025" cy="14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/>
        </p:nvSpPr>
        <p:spPr>
          <a:xfrm>
            <a:off x="311700" y="1143925"/>
            <a:ext cx="8520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To use Git ignore, you create a file called ".gitignore" in the root directory of your Git repository.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This file contains a list of files, directories, or file patterns that Git should ignore. For example, if you want Git to ignore all files with a ".log" extension, you can add the following line to your .gitignore file: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9" name="Google Shape;24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.gitignore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63" y="1905175"/>
            <a:ext cx="1609725" cy="15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46"/>
          <p:cNvCxnSpPr/>
          <p:nvPr/>
        </p:nvCxnSpPr>
        <p:spPr>
          <a:xfrm flipH="1">
            <a:off x="1471813" y="2429866"/>
            <a:ext cx="633900" cy="44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" name="Google Shape;252;p46"/>
          <p:cNvPicPr preferRelativeResize="0"/>
          <p:nvPr/>
        </p:nvPicPr>
        <p:blipFill rotWithShape="1">
          <a:blip r:embed="rId4">
            <a:alphaModFix/>
          </a:blip>
          <a:srcRect b="0" l="0" r="0" t="7097"/>
          <a:stretch/>
        </p:blipFill>
        <p:spPr>
          <a:xfrm>
            <a:off x="2804325" y="4304050"/>
            <a:ext cx="1219650" cy="6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239075" y="223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Git With Vs code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UnTracked </a:t>
            </a:r>
            <a:endParaRPr/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22" y="1391750"/>
            <a:ext cx="2786926" cy="24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commit</a:t>
            </a:r>
            <a:r>
              <a:rPr lang="en-GB"/>
              <a:t> </a:t>
            </a:r>
            <a:endParaRPr/>
          </a:p>
        </p:txBody>
      </p:sp>
      <p:pic>
        <p:nvPicPr>
          <p:cNvPr id="269" name="Google Shape;2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972" y="1017725"/>
            <a:ext cx="326309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9"/>
          <p:cNvSpPr txBox="1"/>
          <p:nvPr/>
        </p:nvSpPr>
        <p:spPr>
          <a:xfrm>
            <a:off x="3667025" y="4018000"/>
            <a:ext cx="13407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file</a:t>
            </a:r>
            <a:endParaRPr/>
          </a:p>
        </p:txBody>
      </p:sp>
      <p:sp>
        <p:nvSpPr>
          <p:cNvPr id="271" name="Google Shape;271;p49"/>
          <p:cNvSpPr txBox="1"/>
          <p:nvPr/>
        </p:nvSpPr>
        <p:spPr>
          <a:xfrm>
            <a:off x="5329450" y="4018000"/>
            <a:ext cx="10509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Discard changes</a:t>
            </a:r>
            <a:endParaRPr/>
          </a:p>
        </p:txBody>
      </p:sp>
      <p:sp>
        <p:nvSpPr>
          <p:cNvPr id="272" name="Google Shape;272;p49"/>
          <p:cNvSpPr txBox="1"/>
          <p:nvPr/>
        </p:nvSpPr>
        <p:spPr>
          <a:xfrm>
            <a:off x="6679975" y="4018000"/>
            <a:ext cx="12471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changes</a:t>
            </a:r>
            <a:endParaRPr/>
          </a:p>
        </p:txBody>
      </p:sp>
      <p:cxnSp>
        <p:nvCxnSpPr>
          <p:cNvPr id="273" name="Google Shape;273;p49"/>
          <p:cNvCxnSpPr>
            <a:stCxn id="270" idx="0"/>
          </p:cNvCxnSpPr>
          <p:nvPr/>
        </p:nvCxnSpPr>
        <p:spPr>
          <a:xfrm flipH="1" rot="10800000">
            <a:off x="4337375" y="3485500"/>
            <a:ext cx="11208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9"/>
          <p:cNvCxnSpPr>
            <a:stCxn id="271" idx="0"/>
          </p:cNvCxnSpPr>
          <p:nvPr/>
        </p:nvCxnSpPr>
        <p:spPr>
          <a:xfrm rot="10800000">
            <a:off x="5821300" y="3533800"/>
            <a:ext cx="336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9"/>
          <p:cNvCxnSpPr>
            <a:stCxn id="272" idx="0"/>
          </p:cNvCxnSpPr>
          <p:nvPr/>
        </p:nvCxnSpPr>
        <p:spPr>
          <a:xfrm rot="10800000">
            <a:off x="6123925" y="3509800"/>
            <a:ext cx="11796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commit </a:t>
            </a:r>
            <a:endParaRPr/>
          </a:p>
        </p:txBody>
      </p:sp>
      <p:sp>
        <p:nvSpPr>
          <p:cNvPr id="281" name="Google Shape;281;p50"/>
          <p:cNvSpPr txBox="1"/>
          <p:nvPr/>
        </p:nvSpPr>
        <p:spPr>
          <a:xfrm>
            <a:off x="3485475" y="4018000"/>
            <a:ext cx="15222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version</a:t>
            </a:r>
            <a:endParaRPr/>
          </a:p>
        </p:txBody>
      </p:sp>
      <p:sp>
        <p:nvSpPr>
          <p:cNvPr id="282" name="Google Shape;282;p50"/>
          <p:cNvSpPr txBox="1"/>
          <p:nvPr/>
        </p:nvSpPr>
        <p:spPr>
          <a:xfrm>
            <a:off x="5414150" y="4018000"/>
            <a:ext cx="17748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version </a:t>
            </a:r>
            <a:endParaRPr/>
          </a:p>
        </p:txBody>
      </p:sp>
      <p:cxnSp>
        <p:nvCxnSpPr>
          <p:cNvPr id="283" name="Google Shape;283;p50"/>
          <p:cNvCxnSpPr>
            <a:stCxn id="281" idx="0"/>
          </p:cNvCxnSpPr>
          <p:nvPr/>
        </p:nvCxnSpPr>
        <p:spPr>
          <a:xfrm rot="10800000">
            <a:off x="4229775" y="3485500"/>
            <a:ext cx="168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50"/>
          <p:cNvCxnSpPr/>
          <p:nvPr/>
        </p:nvCxnSpPr>
        <p:spPr>
          <a:xfrm rot="10800000">
            <a:off x="6284750" y="3509650"/>
            <a:ext cx="336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84" y="1017723"/>
            <a:ext cx="4238566" cy="24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Clicking on Stage changes </a:t>
            </a:r>
            <a:endParaRPr/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600" y="1533200"/>
            <a:ext cx="2345983" cy="2333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1"/>
          <p:cNvSpPr txBox="1"/>
          <p:nvPr/>
        </p:nvSpPr>
        <p:spPr>
          <a:xfrm>
            <a:off x="5893850" y="2451750"/>
            <a:ext cx="1972800" cy="496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- index added</a:t>
            </a:r>
            <a:endParaRPr/>
          </a:p>
        </p:txBody>
      </p:sp>
      <p:cxnSp>
        <p:nvCxnSpPr>
          <p:cNvPr id="293" name="Google Shape;293;p51"/>
          <p:cNvCxnSpPr>
            <a:stCxn id="292" idx="1"/>
            <a:endCxn id="291" idx="3"/>
          </p:cNvCxnSpPr>
          <p:nvPr/>
        </p:nvCxnSpPr>
        <p:spPr>
          <a:xfrm rot="10800000">
            <a:off x="5124650" y="2699850"/>
            <a:ext cx="76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75" y="903875"/>
            <a:ext cx="4073510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52"/>
          <p:cNvCxnSpPr/>
          <p:nvPr/>
        </p:nvCxnSpPr>
        <p:spPr>
          <a:xfrm>
            <a:off x="2069500" y="1621725"/>
            <a:ext cx="14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52"/>
          <p:cNvSpPr txBox="1"/>
          <p:nvPr/>
        </p:nvSpPr>
        <p:spPr>
          <a:xfrm>
            <a:off x="290450" y="1294950"/>
            <a:ext cx="1670100" cy="44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375" y="1448475"/>
            <a:ext cx="3110074" cy="29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53"/>
          <p:cNvCxnSpPr/>
          <p:nvPr/>
        </p:nvCxnSpPr>
        <p:spPr>
          <a:xfrm>
            <a:off x="1981800" y="2003000"/>
            <a:ext cx="777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53"/>
          <p:cNvSpPr txBox="1"/>
          <p:nvPr/>
        </p:nvSpPr>
        <p:spPr>
          <a:xfrm>
            <a:off x="311700" y="1779050"/>
            <a:ext cx="1670100" cy="44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600" y="1387329"/>
            <a:ext cx="3110074" cy="2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3"/>
          <p:cNvSpPr txBox="1"/>
          <p:nvPr/>
        </p:nvSpPr>
        <p:spPr>
          <a:xfrm>
            <a:off x="3546000" y="641425"/>
            <a:ext cx="1536900" cy="4479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 commit</a:t>
            </a:r>
            <a:endParaRPr/>
          </a:p>
        </p:txBody>
      </p:sp>
      <p:cxnSp>
        <p:nvCxnSpPr>
          <p:cNvPr id="312" name="Google Shape;312;p53"/>
          <p:cNvCxnSpPr>
            <a:stCxn id="311" idx="2"/>
          </p:cNvCxnSpPr>
          <p:nvPr/>
        </p:nvCxnSpPr>
        <p:spPr>
          <a:xfrm flipH="1">
            <a:off x="4199550" y="1089325"/>
            <a:ext cx="114900" cy="11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3"/>
          <p:cNvCxnSpPr>
            <a:stCxn id="307" idx="3"/>
            <a:endCxn id="310" idx="1"/>
          </p:cNvCxnSpPr>
          <p:nvPr/>
        </p:nvCxnSpPr>
        <p:spPr>
          <a:xfrm flipH="1" rot="10800000">
            <a:off x="5271449" y="2876513"/>
            <a:ext cx="4833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cxnSp>
        <p:nvCxnSpPr>
          <p:cNvPr id="319" name="Google Shape;319;p54"/>
          <p:cNvCxnSpPr/>
          <p:nvPr/>
        </p:nvCxnSpPr>
        <p:spPr>
          <a:xfrm flipH="1">
            <a:off x="4816825" y="1998500"/>
            <a:ext cx="856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54"/>
          <p:cNvSpPr txBox="1"/>
          <p:nvPr/>
        </p:nvSpPr>
        <p:spPr>
          <a:xfrm>
            <a:off x="5978550" y="1779050"/>
            <a:ext cx="2090700" cy="653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נעלמו הסמלים(האותיות)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יש לנו commit  </a:t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325" y="1423275"/>
            <a:ext cx="1856574" cy="179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311700" y="1143925"/>
            <a:ext cx="8520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GitHub היא חברה למטרות רווח המציעה שירות אירוח של מאגר Git מבוסס ענן.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בעיקרו של דבר, זה מקל בהרבה על יחידים וצוותים להשתמש ב-Git עבור בקרת גרסאות ושיתוף פעולה.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הממשק של GitHub מספיק ידידותי למשתמש כך שגם קודנים מתחילים יכולים לנצל את היתרונות של Git.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ללא GitHub, השימוש ב-Git מצריך בדרך כלל קצת יותר ידע טכני ושימוש בשורת הפקודה.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What is GitHub?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875" y="293550"/>
            <a:ext cx="794625" cy="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a1.html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25" y="931875"/>
            <a:ext cx="2370176" cy="23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5"/>
          <p:cNvSpPr txBox="1"/>
          <p:nvPr/>
        </p:nvSpPr>
        <p:spPr>
          <a:xfrm>
            <a:off x="6692575" y="1010575"/>
            <a:ext cx="2090700" cy="89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צבע שם הקובץ השתנה לחום ונוספה האות M. v מציין modifies </a:t>
            </a:r>
            <a:endParaRPr/>
          </a:p>
        </p:txBody>
      </p:sp>
      <p:cxnSp>
        <p:nvCxnSpPr>
          <p:cNvPr id="329" name="Google Shape;329;p55"/>
          <p:cNvCxnSpPr/>
          <p:nvPr/>
        </p:nvCxnSpPr>
        <p:spPr>
          <a:xfrm rot="10800000">
            <a:off x="5128900" y="1452325"/>
            <a:ext cx="14037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0" name="Google Shape;3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177" y="1010575"/>
            <a:ext cx="2212824" cy="21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5"/>
          <p:cNvCxnSpPr>
            <a:stCxn id="332" idx="0"/>
          </p:cNvCxnSpPr>
          <p:nvPr/>
        </p:nvCxnSpPr>
        <p:spPr>
          <a:xfrm flipH="1" rot="10800000">
            <a:off x="478075" y="1851500"/>
            <a:ext cx="5628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55"/>
          <p:cNvSpPr txBox="1"/>
          <p:nvPr/>
        </p:nvSpPr>
        <p:spPr>
          <a:xfrm>
            <a:off x="108925" y="2081600"/>
            <a:ext cx="738300" cy="3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a1.html</a:t>
            </a:r>
            <a:endParaRPr/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25" y="931875"/>
            <a:ext cx="2370176" cy="23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6"/>
          <p:cNvSpPr txBox="1"/>
          <p:nvPr/>
        </p:nvSpPr>
        <p:spPr>
          <a:xfrm>
            <a:off x="6692575" y="1010575"/>
            <a:ext cx="2090700" cy="89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צבע שם הקובץ השתנה לחום ונוספה האות M. v מציין modifies </a:t>
            </a:r>
            <a:endParaRPr/>
          </a:p>
        </p:txBody>
      </p:sp>
      <p:cxnSp>
        <p:nvCxnSpPr>
          <p:cNvPr id="340" name="Google Shape;340;p56"/>
          <p:cNvCxnSpPr/>
          <p:nvPr/>
        </p:nvCxnSpPr>
        <p:spPr>
          <a:xfrm rot="10800000">
            <a:off x="5128900" y="1452325"/>
            <a:ext cx="14037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1" name="Google Shape;3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177" y="1010575"/>
            <a:ext cx="2212824" cy="21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6"/>
          <p:cNvCxnSpPr>
            <a:stCxn id="343" idx="0"/>
          </p:cNvCxnSpPr>
          <p:nvPr/>
        </p:nvCxnSpPr>
        <p:spPr>
          <a:xfrm flipH="1" rot="10800000">
            <a:off x="478075" y="1851500"/>
            <a:ext cx="5628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56"/>
          <p:cNvSpPr txBox="1"/>
          <p:nvPr/>
        </p:nvSpPr>
        <p:spPr>
          <a:xfrm>
            <a:off x="108925" y="2081600"/>
            <a:ext cx="738300" cy="3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התעלמות משינוי</a:t>
            </a:r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01" y="1695400"/>
            <a:ext cx="2306600" cy="238517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1343000" y="3388313"/>
            <a:ext cx="18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להתעלם מהשינוי </a:t>
            </a:r>
            <a:endParaRPr/>
          </a:p>
        </p:txBody>
      </p:sp>
      <p:cxnSp>
        <p:nvCxnSpPr>
          <p:cNvPr id="351" name="Google Shape;351;p57"/>
          <p:cNvCxnSpPr>
            <a:stCxn id="350" idx="0"/>
          </p:cNvCxnSpPr>
          <p:nvPr/>
        </p:nvCxnSpPr>
        <p:spPr>
          <a:xfrm flipH="1" rot="10800000">
            <a:off x="2286950" y="2831813"/>
            <a:ext cx="2910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התעלמות משינוי - צריך להיות מאוד זהיר שבוחרים באפשרות זו כי זה יבטל לנו את השינויים. 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01" y="1695400"/>
            <a:ext cx="2306600" cy="238517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8"/>
          <p:cNvSpPr txBox="1"/>
          <p:nvPr/>
        </p:nvSpPr>
        <p:spPr>
          <a:xfrm>
            <a:off x="1343000" y="3388313"/>
            <a:ext cx="18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להתעלם מהשינוי </a:t>
            </a:r>
            <a:endParaRPr/>
          </a:p>
        </p:txBody>
      </p:sp>
      <p:cxnSp>
        <p:nvCxnSpPr>
          <p:cNvPr id="359" name="Google Shape;359;p58"/>
          <p:cNvCxnSpPr>
            <a:stCxn id="358" idx="0"/>
          </p:cNvCxnSpPr>
          <p:nvPr/>
        </p:nvCxnSpPr>
        <p:spPr>
          <a:xfrm flipH="1" rot="10800000">
            <a:off x="2286950" y="2831813"/>
            <a:ext cx="2910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נקודת מבט של עץ תיקיות או קבצים</a:t>
            </a:r>
            <a:endParaRPr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225" y="1524900"/>
            <a:ext cx="3670926" cy="30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59"/>
          <p:cNvCxnSpPr/>
          <p:nvPr/>
        </p:nvCxnSpPr>
        <p:spPr>
          <a:xfrm>
            <a:off x="4974075" y="1137625"/>
            <a:ext cx="36300" cy="8109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הוספת remote </a:t>
            </a:r>
            <a:r>
              <a:rPr lang="en-GB"/>
              <a:t>repository</a:t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25" y="1085425"/>
            <a:ext cx="651132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 </a:t>
            </a:r>
            <a:endParaRPr/>
          </a:p>
        </p:txBody>
      </p:sp>
      <p:pic>
        <p:nvPicPr>
          <p:cNvPr id="378" name="Google Shape;3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61" y="1373700"/>
            <a:ext cx="4533074" cy="33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</a:t>
            </a:r>
            <a:r>
              <a:rPr lang="en-GB"/>
              <a:t> changes </a:t>
            </a:r>
            <a:endParaRPr/>
          </a:p>
        </p:txBody>
      </p:sp>
      <p:pic>
        <p:nvPicPr>
          <p:cNvPr id="384" name="Google Shape;3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798" y="1386600"/>
            <a:ext cx="4164299" cy="306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branch</a:t>
            </a:r>
            <a:endParaRPr/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125"/>
            <a:ext cx="3984299" cy="259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3"/>
          <p:cNvSpPr/>
          <p:nvPr/>
        </p:nvSpPr>
        <p:spPr>
          <a:xfrm>
            <a:off x="5542875" y="1210225"/>
            <a:ext cx="847200" cy="71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</a:t>
            </a:r>
            <a:endParaRPr/>
          </a:p>
        </p:txBody>
      </p:sp>
      <p:sp>
        <p:nvSpPr>
          <p:cNvPr id="392" name="Google Shape;392;p63"/>
          <p:cNvSpPr/>
          <p:nvPr/>
        </p:nvSpPr>
        <p:spPr>
          <a:xfrm>
            <a:off x="6711875" y="1210225"/>
            <a:ext cx="1293900" cy="8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branch</a:t>
            </a:r>
            <a:endParaRPr/>
          </a:p>
        </p:txBody>
      </p:sp>
      <p:pic>
        <p:nvPicPr>
          <p:cNvPr id="398" name="Google Shape;3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7100"/>
            <a:ext cx="3448726" cy="28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87100"/>
            <a:ext cx="6510100" cy="18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311700" y="1143925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למעלה מ-70% מהמפתחים משתמשים ב-Git!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לעבוד יחד מכל מקום בעולם.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לראות את ההיסטוריה המלאה של הפרויקט.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לחזור לגרסאות קודמות של פרויקט.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למה Git?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Checkout</a:t>
            </a:r>
            <a:r>
              <a:rPr lang="en-GB"/>
              <a:t> a branch</a:t>
            </a:r>
            <a:endParaRPr/>
          </a:p>
        </p:txBody>
      </p:sp>
      <p:pic>
        <p:nvPicPr>
          <p:cNvPr id="405" name="Google Shape;4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75" y="666750"/>
            <a:ext cx="6773507" cy="417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65"/>
          <p:cNvCxnSpPr/>
          <p:nvPr/>
        </p:nvCxnSpPr>
        <p:spPr>
          <a:xfrm flipH="1" rot="10800000">
            <a:off x="169425" y="4756225"/>
            <a:ext cx="810900" cy="36300"/>
          </a:xfrm>
          <a:prstGeom prst="straightConnector1">
            <a:avLst/>
          </a:prstGeom>
          <a:noFill/>
          <a:ln cap="flat" cmpd="sng" w="76200">
            <a:solidFill>
              <a:srgbClr val="2F9C0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Checkout a branch</a:t>
            </a:r>
            <a:endParaRPr/>
          </a:p>
        </p:txBody>
      </p:sp>
      <p:cxnSp>
        <p:nvCxnSpPr>
          <p:cNvPr id="412" name="Google Shape;412;p66"/>
          <p:cNvCxnSpPr/>
          <p:nvPr/>
        </p:nvCxnSpPr>
        <p:spPr>
          <a:xfrm flipH="1" rot="10800000">
            <a:off x="-57850" y="3170825"/>
            <a:ext cx="810900" cy="36300"/>
          </a:xfrm>
          <a:prstGeom prst="straightConnector1">
            <a:avLst/>
          </a:prstGeom>
          <a:noFill/>
          <a:ln cap="flat" cmpd="sng" w="76200">
            <a:solidFill>
              <a:srgbClr val="2F9C0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3" name="Google Shape;4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50" y="1459839"/>
            <a:ext cx="7366936" cy="253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 a branch</a:t>
            </a:r>
            <a:endParaRPr/>
          </a:p>
        </p:txBody>
      </p:sp>
      <p:pic>
        <p:nvPicPr>
          <p:cNvPr id="419" name="Google Shape;4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50" y="1017725"/>
            <a:ext cx="61480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7"/>
          <p:cNvSpPr txBox="1"/>
          <p:nvPr/>
        </p:nvSpPr>
        <p:spPr>
          <a:xfrm>
            <a:off x="2087925" y="2633975"/>
            <a:ext cx="1457700" cy="4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click here </a:t>
            </a:r>
            <a:endParaRPr/>
          </a:p>
        </p:txBody>
      </p:sp>
      <p:cxnSp>
        <p:nvCxnSpPr>
          <p:cNvPr id="421" name="Google Shape;421;p67"/>
          <p:cNvCxnSpPr>
            <a:stCxn id="420" idx="0"/>
          </p:cNvCxnSpPr>
          <p:nvPr/>
        </p:nvCxnSpPr>
        <p:spPr>
          <a:xfrm flipH="1" rot="10800000">
            <a:off x="2816775" y="2116175"/>
            <a:ext cx="60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branch to origin master </a:t>
            </a:r>
            <a:endParaRPr/>
          </a:p>
        </p:txBody>
      </p:sp>
      <p:sp>
        <p:nvSpPr>
          <p:cNvPr id="427" name="Google Shape;427;p68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to origin master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merge branch </a:t>
            </a:r>
            <a:endParaRPr/>
          </a:p>
        </p:txBody>
      </p:sp>
      <p:pic>
        <p:nvPicPr>
          <p:cNvPr id="428" name="Google Shape;428;p68"/>
          <p:cNvPicPr preferRelativeResize="0"/>
          <p:nvPr/>
        </p:nvPicPr>
        <p:blipFill rotWithShape="1">
          <a:blip r:embed="rId3">
            <a:alphaModFix/>
          </a:blip>
          <a:srcRect b="5884" l="0" r="0" t="5893"/>
          <a:stretch/>
        </p:blipFill>
        <p:spPr>
          <a:xfrm>
            <a:off x="602824" y="1586620"/>
            <a:ext cx="5053799" cy="31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Rename branch </a:t>
            </a:r>
            <a:endParaRPr/>
          </a:p>
        </p:txBody>
      </p:sp>
      <p:sp>
        <p:nvSpPr>
          <p:cNvPr id="434" name="Google Shape;434;p69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to your branch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rename  branch </a:t>
            </a:r>
            <a:endParaRPr/>
          </a:p>
        </p:txBody>
      </p:sp>
      <p:pic>
        <p:nvPicPr>
          <p:cNvPr id="435" name="Google Shape;4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50" y="1655675"/>
            <a:ext cx="5302757" cy="31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</a:t>
            </a:r>
            <a:r>
              <a:rPr lang="en-GB"/>
              <a:t> branch </a:t>
            </a:r>
            <a:endParaRPr/>
          </a:p>
        </p:txBody>
      </p:sp>
      <p:sp>
        <p:nvSpPr>
          <p:cNvPr id="441" name="Google Shape;441;p70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צא מהענף שאותו אתה מעוניין למחוק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delete branch  </a:t>
            </a:r>
            <a:endParaRPr/>
          </a:p>
        </p:txBody>
      </p:sp>
      <p:pic>
        <p:nvPicPr>
          <p:cNvPr id="442" name="Google Shape;4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00" y="1556922"/>
            <a:ext cx="5671749" cy="31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הסרת Remote </a:t>
            </a:r>
            <a:endParaRPr/>
          </a:p>
        </p:txBody>
      </p:sp>
      <p:pic>
        <p:nvPicPr>
          <p:cNvPr id="448" name="Google Shape;4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0" y="1017725"/>
            <a:ext cx="62927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פורק </a:t>
            </a:r>
            <a:endParaRPr/>
          </a:p>
        </p:txBody>
      </p:sp>
      <p:sp>
        <p:nvSpPr>
          <p:cNvPr id="454" name="Google Shape;45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למה משתמשים ב-Fork?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תרומה לקוד פתוח</a:t>
            </a:r>
            <a:r>
              <a:rPr lang="en-GB" sz="1100">
                <a:solidFill>
                  <a:schemeClr val="dk1"/>
                </a:solidFill>
              </a:rPr>
              <a:t> - מאפשר למפתחים לשכפל פרויקטים, לשנות אותם ולשלוח </a:t>
            </a:r>
            <a:r>
              <a:rPr b="1" lang="en-GB" sz="1100">
                <a:solidFill>
                  <a:schemeClr val="dk1"/>
                </a:solidFill>
              </a:rPr>
              <a:t>Pull Request</a:t>
            </a:r>
            <a:r>
              <a:rPr lang="en-GB" sz="1100">
                <a:solidFill>
                  <a:schemeClr val="dk1"/>
                </a:solidFill>
              </a:rPr>
              <a:t> עם השיפורים שלהם לבעל המאגר המקורי.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עבודה על שינויים באופן עצמאי</a:t>
            </a:r>
            <a:r>
              <a:rPr lang="en-GB" sz="1100">
                <a:solidFill>
                  <a:schemeClr val="dk1"/>
                </a:solidFill>
              </a:rPr>
              <a:t> - ניתן לבצע ניסויים, לשפר קוד ולבדוק שינויים לפני שמבקשים לשלב אותם במקור.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שמירה על גרסה פרטית של פרויקט</a:t>
            </a:r>
            <a:r>
              <a:rPr lang="en-GB" sz="1100">
                <a:solidFill>
                  <a:schemeClr val="dk1"/>
                </a:solidFill>
              </a:rPr>
              <a:t> - אם רוצים לשמור עותק של קוד מסוים עם שינויים אישיים.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איך עושים Fork ב-GitHub?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היכנסו ל-GitHub והיכנסו למאגר הרצוי.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לחצו על הכפתור </a:t>
            </a:r>
            <a:r>
              <a:rPr b="1" lang="en-GB" sz="1100">
                <a:solidFill>
                  <a:schemeClr val="dk1"/>
                </a:solidFill>
              </a:rPr>
              <a:t>Fork</a:t>
            </a:r>
            <a:r>
              <a:rPr lang="en-GB" sz="1100">
                <a:solidFill>
                  <a:schemeClr val="dk1"/>
                </a:solidFill>
              </a:rPr>
              <a:t> (נמצא בצד ימין למעלה).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בחרו לאיזה חשבון GitHub לשכפל את המאגר.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כעת יש לכם עותק עצמאי של הפרויקט, ותוכלו לבצע בו שינויים.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מה עושים אחרי ה-Fork?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466" name="Google Shape;46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Clone</a:t>
            </a:r>
            <a:r>
              <a:rPr lang="en-GB" sz="1100">
                <a:solidFill>
                  <a:schemeClr val="dk1"/>
                </a:solidFill>
              </a:rPr>
              <a:t> את המאגר למחשב עם הפקודה: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bash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CopyEdit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https://github.com/your-username/repository-name.git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שינויים במאגר המקומי.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</a:t>
            </a:r>
            <a:r>
              <a:rPr b="1" lang="en-GB" sz="1100">
                <a:solidFill>
                  <a:schemeClr val="dk1"/>
                </a:solidFill>
              </a:rPr>
              <a:t>commit</a:t>
            </a:r>
            <a:r>
              <a:rPr lang="en-GB" sz="1100">
                <a:solidFill>
                  <a:schemeClr val="dk1"/>
                </a:solidFill>
              </a:rPr>
              <a:t> ושלחו את השינויים למאגר ה-Fork שלכם.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פתחו </a:t>
            </a:r>
            <a:r>
              <a:rPr b="1" lang="en-GB" sz="1100">
                <a:solidFill>
                  <a:schemeClr val="dk1"/>
                </a:solidFill>
              </a:rPr>
              <a:t>Pull Request</a:t>
            </a:r>
            <a:r>
              <a:rPr lang="en-GB" sz="1100">
                <a:solidFill>
                  <a:schemeClr val="dk1"/>
                </a:solidFill>
              </a:rPr>
              <a:t> כדי להציע את השינויים לבעל המאגר המקורי.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תחילת העבודה עם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311700" y="1143925"/>
            <a:ext cx="8520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ראשית, עליך להתקין את Git על ידי הורדתו מהאתר הבא: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https://git-scm.com/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האם ה-Fork מסתנכרן עם המאגר המקורי?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לא באופן אוטומטי! כדי למשוך עדכונים מהמאגר המקורי, יש להגדיר אותו כ-</a:t>
            </a:r>
            <a:r>
              <a:rPr b="1" lang="en-GB" sz="1100">
                <a:solidFill>
                  <a:schemeClr val="dk1"/>
                </a:solidFill>
              </a:rPr>
              <a:t>remote upstream</a:t>
            </a:r>
            <a:r>
              <a:rPr lang="en-GB" sz="1100">
                <a:solidFill>
                  <a:schemeClr val="dk1"/>
                </a:solidFill>
              </a:rPr>
              <a:t> ולעדכן את הקוד כך: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upstream https://github.com/original-owner/original-repository.git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fetch upstream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merge upstream/main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דוגמה לתרגול Fork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דוגמה לתרגול Fork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עשו Fork למאגר קוד פתוח מ-GitHub.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הוסיפו שינוי קטן בקובץ README.md.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שלחו את השינויים ל-Fork שלכם.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פתחו Pull Request למאגר המקורי.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🔹 לסיכום: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Fork הוא כלי חשוב מאוד ב-GitHub, במיוחד בעבודה משותפת על קוד פתוח ושיפור פרויקטים קיימים. 🎯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תרגול </a:t>
            </a:r>
            <a:endParaRPr/>
          </a:p>
        </p:txBody>
      </p:sp>
      <p:sp>
        <p:nvSpPr>
          <p:cNvPr id="484" name="Google Shape;48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תרגילים ב-GitHub לסטודנטים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1. יצירת ריפוזיטורי אישי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ריפוזיטורי חדש בשם "MyProject".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אתחלו את המאגר עם קובץ README.md.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קובץ JavaScript (או כל שפה אחרת) וכתבו בתוכו פונקציה פשוטה.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commit והעלו את השינויים ל-GitHub.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2. עבודה עם ענפים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ענף חדש בשם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feature-1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קובץ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feature.txt</a:t>
            </a:r>
            <a:r>
              <a:rPr lang="en-GB" sz="1100">
                <a:solidFill>
                  <a:schemeClr val="dk1"/>
                </a:solidFill>
              </a:rPr>
              <a:t> עם תוכן כלשהו.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commit והחזירו את השינויים ל-main באמצעות merge.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תרגול </a:t>
            </a:r>
            <a:endParaRPr/>
          </a:p>
        </p:txBody>
      </p:sp>
      <p:sp>
        <p:nvSpPr>
          <p:cNvPr id="490" name="Google Shape;49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תרגילים ב-GitHub לסטודנטים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3. פתרון קונפליקטים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עבדו בזוגות: כל אחד יוצר ענף ומוסיף שינוי בקובץ משותף.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נסו למזג את השינויים ולפתור את הקונפליקט.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4. עבודה עם Fork ו-Pull Request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כל תלמיד יוצר Fork של מאגר מוכן מראש (שיכלול קובץ עם בעיה פתוחה).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כל תלמיד יפתור את הבעיה ויצור Pull Request.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המרצה יבצע סקירת קוד ויאשר או יבקש שינויים.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5. שימוש ב-.gitignore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קובץ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r>
              <a:rPr lang="en-GB" sz="1100">
                <a:solidFill>
                  <a:schemeClr val="dk1"/>
                </a:solidFill>
              </a:rPr>
              <a:t> והוסיפו אליו קבצים שאתם לא רוצים לכלול במאגר (למשל, קבצי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node_modules</a:t>
            </a:r>
            <a:r>
              <a:rPr lang="en-GB" sz="1100">
                <a:solidFill>
                  <a:schemeClr val="dk1"/>
                </a:solidFill>
              </a:rPr>
              <a:t> או קבצי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.env</a:t>
            </a:r>
            <a:r>
              <a:rPr lang="en-GB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 txBox="1"/>
          <p:nvPr>
            <p:ph type="ctrTitle"/>
          </p:nvPr>
        </p:nvSpPr>
        <p:spPr>
          <a:xfrm>
            <a:off x="311708" y="558431"/>
            <a:ext cx="852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פקודות Git חשובות שכל סטודנט צריך להכיר 🚀</a:t>
            </a:r>
            <a:endParaRPr/>
          </a:p>
        </p:txBody>
      </p:sp>
      <p:sp>
        <p:nvSpPr>
          <p:cNvPr id="502" name="Google Shape;502;p80"/>
          <p:cNvSpPr txBox="1"/>
          <p:nvPr>
            <p:ph idx="1" type="subTitle"/>
          </p:nvPr>
        </p:nvSpPr>
        <p:spPr>
          <a:xfrm>
            <a:off x="311700" y="2125594"/>
            <a:ext cx="852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GB">
                <a:solidFill>
                  <a:srgbClr val="888888"/>
                </a:solidFill>
              </a:rPr>
              <a:t>מדריך מקיף לשימוש ב-Git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חזרה לנקודה מסוימת בהיסטוריה (Reset &amp; Checkout)</a:t>
            </a:r>
            <a:endParaRPr/>
          </a:p>
        </p:txBody>
      </p:sp>
      <p:sp>
        <p:nvSpPr>
          <p:cNvPr id="508" name="Google Shape;508;p8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חזרה לקומיט קודם: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--hard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--soft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חזרה זמנית לקומיט: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ענף חדש מקומיט ישן: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-b new-branch &lt;commit-hash&gt;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שחזור פעולה אחרונה (Git Revert)</a:t>
            </a:r>
            <a:endParaRPr/>
          </a:p>
        </p:txBody>
      </p:sp>
      <p:sp>
        <p:nvSpPr>
          <p:cNvPr id="514" name="Google Shape;514;p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ביטול קומיט ושמירה על ההיסטוריה:</a:t>
            </a:r>
            <a:endParaRPr/>
          </a:p>
          <a:p>
            <a:pPr indent="-34290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&lt;commit-hash&gt;</a:t>
            </a:r>
            <a:endParaRPr/>
          </a:p>
          <a:p>
            <a:pPr indent="-342900" lvl="0" marL="342900" rtl="1" algn="r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HEAD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בדיקת היסטוריית הקומיטים</a:t>
            </a:r>
            <a:endParaRPr/>
          </a:p>
        </p:txBody>
      </p:sp>
      <p:sp>
        <p:nvSpPr>
          <p:cNvPr id="520" name="Google Shape;520;p8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--oneline --graph --all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-p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בדיקת שינויים שלא נשמרו</a:t>
            </a:r>
            <a:endParaRPr/>
          </a:p>
        </p:txBody>
      </p:sp>
      <p:sp>
        <p:nvSpPr>
          <p:cNvPr id="526" name="Google Shape;526;p8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הצגת שינויים: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 --staged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תחילת העבודה עם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311700" y="1143925"/>
            <a:ext cx="8520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לאחר התקנת Git, הדבר הראשון שצריך לעשות הוא לבדוק אם Git מותקן כהלכה.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פתח את CMD או Git Bash שמגיע כלול ב-Git עבור חלונות.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הרץ: git --version או git --v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25" y="2705175"/>
            <a:ext cx="4046924" cy="22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שחזור קובץ ששונה (Undo Changes)</a:t>
            </a:r>
            <a:endParaRPr/>
          </a:p>
        </p:txBody>
      </p:sp>
      <p:sp>
        <p:nvSpPr>
          <p:cNvPr id="532" name="Google Shape;532;p8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-- filename.txt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HEAD filename.txt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ביטול מיזוג שגוי (Git Reset &amp; Reflog)</a:t>
            </a:r>
            <a:endParaRPr/>
          </a:p>
        </p:txBody>
      </p:sp>
      <p:sp>
        <p:nvSpPr>
          <p:cNvPr id="538" name="Google Shape;538;p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--hard ORIG_HEAD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reflog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עבודה עם ענפים (Branching)</a:t>
            </a:r>
            <a:endParaRPr/>
          </a:p>
        </p:txBody>
      </p:sp>
      <p:sp>
        <p:nvSpPr>
          <p:cNvPr id="544" name="Google Shape;544;p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ענף: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או בקיצור: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-b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מחיקת ענף: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-d branch-name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-D branch-name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מיזוג ענף ל-main: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main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merge branch-name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עדכון הקוד מהמאגר הרחוק</a:t>
            </a:r>
            <a:endParaRPr/>
          </a:p>
        </p:txBody>
      </p:sp>
      <p:sp>
        <p:nvSpPr>
          <p:cNvPr id="550" name="Google Shape;550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pull origin main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העלאת קוד ל-GitHub</a:t>
            </a:r>
            <a:endParaRPr/>
          </a:p>
        </p:txBody>
      </p:sp>
      <p:sp>
        <p:nvSpPr>
          <p:cNvPr id="556" name="Google Shape;556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push origin main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שימוש בקובץ .gitignore</a:t>
            </a:r>
            <a:endParaRPr/>
          </a:p>
        </p:txBody>
      </p:sp>
      <p:sp>
        <p:nvSpPr>
          <p:cNvPr id="562" name="Google Shape;562;p9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קובץ .gitignore עם קבצים שיש להתעלם מהם: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node_modules/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.env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*.log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9" name="Google Shape;1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אם לא עובד git –version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311700" y="1143925"/>
            <a:ext cx="85206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נפתח את vs code כ </a:t>
            </a:r>
            <a:r>
              <a:rPr lang="en-GB" sz="1600">
                <a:solidFill>
                  <a:schemeClr val="dk1"/>
                </a:solidFill>
              </a:rPr>
              <a:t>administrator</a:t>
            </a: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ונרשום בטרמינל - Set-ExecutionPolicy RemoteSigned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נסגור vscode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נפתח שוב ונריץ שוב git –version עכשיו יעבוד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25" y="2705175"/>
            <a:ext cx="4046924" cy="22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הגדר את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311700" y="1143925"/>
            <a:ext cx="8520600" cy="4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עכשיו אנחנו צריכים ליידע את Git מי אנחנו. אנו מעבירים את שם המשתמש וכתובת הדואר האלקטרוני שלנו בהם אנו רוצים להשתמש בעת ההרשמה ל-GitHub מאוחר יותר: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user.name </a:t>
            </a: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your-username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user.email </a:t>
            </a:r>
            <a:r>
              <a:rPr lang="en-GB" sz="11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email@example.com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דוגמא : 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user.name asaf.temp123 </a:t>
            </a:r>
            <a:endParaRPr sz="1150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user.email asaf.temp123@bbbccc.com 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64" name="Google Shape;1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Working with GitHub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311700" y="1143925"/>
            <a:ext cx="40287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עבור אל https://github.com/ והירשם.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צור מאגר חדש - מאגר Git עוקב ושומר את ההיסטוריה של כל השינויים שבוצעו בקבצים בפרויקט Git.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15" y="445025"/>
            <a:ext cx="4178510" cy="45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4"/>
          <p:cNvSpPr/>
          <p:nvPr/>
        </p:nvSpPr>
        <p:spPr>
          <a:xfrm>
            <a:off x="5044850" y="1334684"/>
            <a:ext cx="302100" cy="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